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.jpeg" ContentType="image/jpeg"/>
  <Override PartName="/ppt/media/media3.mp4" ContentType="video/mp4"/>
  <Override PartName="/ppt/media/image14.png" ContentType="image/png"/>
  <Override PartName="/ppt/media/image2.jpeg" ContentType="image/jpeg"/>
  <Override PartName="/ppt/media/image4.png" ContentType="image/png"/>
  <Override PartName="/ppt/media/image13.jpeg" ContentType="image/jpeg"/>
  <Override PartName="/ppt/media/image5.jpeg" ContentType="image/jpeg"/>
  <Override PartName="/ppt/media/image8.jpeg" ContentType="image/jpeg"/>
  <Override PartName="/ppt/media/image10.jpeg" ContentType="image/jpeg"/>
  <Override PartName="/ppt/media/image6.jpeg" ContentType="image/jpeg"/>
  <Override PartName="/ppt/media/image9.jpeg" ContentType="image/jpeg"/>
  <Override PartName="/ppt/media/image11.jpeg" ContentType="image/jpeg"/>
  <Override PartName="/ppt/media/image7.jpeg" ContentType="image/jpeg"/>
  <Override PartName="/ppt/media/image12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EC4120-B2A0-4E80-8D47-ECCE305E3A0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998D84-CB7F-4990-9090-8C4AF3EF37E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BD9CBB-FB4C-4CDA-B686-090410413E3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925763-0642-4FCA-A7D2-2EC2C484F76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629400" y="1380600"/>
            <a:ext cx="452592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4BA8A75-2EAC-4A4D-8472-9EC9285755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96E8B1-A1C5-45AC-8BAF-02E6106308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13858E-569C-41A6-8856-363AA762577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6FADCA4-5BA5-4F9A-9412-238AFB568A5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629400" y="1380600"/>
            <a:ext cx="452592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72E9B7-4207-4BDA-B76A-4B48FE2F578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602F15-018F-4C79-BCAB-DE3F5B2559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623C35-7B26-4AEA-836C-F7B65685C5D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2F9057-1B71-4CE6-97D5-B2893C3367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arallelogramma 14" hidden="1"/>
          <p:cNvSpPr/>
          <p:nvPr/>
        </p:nvSpPr>
        <p:spPr>
          <a:xfrm>
            <a:off x="4667400" y="0"/>
            <a:ext cx="2857320" cy="685764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Rettangolo 7" hidden="1"/>
          <p:cNvSpPr/>
          <p:nvPr/>
        </p:nvSpPr>
        <p:spPr>
          <a:xfrm>
            <a:off x="0" y="1011960"/>
            <a:ext cx="1036080" cy="6854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arallelogramma 14"/>
          <p:cNvSpPr/>
          <p:nvPr/>
        </p:nvSpPr>
        <p:spPr>
          <a:xfrm>
            <a:off x="7972200" y="0"/>
            <a:ext cx="2857320" cy="685764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Rettangolo 11"/>
          <p:cNvSpPr/>
          <p:nvPr/>
        </p:nvSpPr>
        <p:spPr>
          <a:xfrm>
            <a:off x="5060880" y="0"/>
            <a:ext cx="153720" cy="6857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dt" idx="1"/>
          </p:nvPr>
        </p:nvSpPr>
        <p:spPr>
          <a:xfrm>
            <a:off x="6834240" y="6446880"/>
            <a:ext cx="258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900" spc="-1" strike="noStrike">
                <a:solidFill>
                  <a:srgbClr val="40404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it-IT" sz="900" spc="-1" strike="noStrike">
                <a:solidFill>
                  <a:srgbClr val="404040"/>
                </a:solidFill>
                <a:latin typeface="Calibri"/>
              </a:rPr>
              <a:t>&lt;data/ora&gt;</a:t>
            </a:r>
            <a:endParaRPr b="0" lang="en-US" sz="900" spc="-1" strike="noStrike"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2"/>
          </p:nvPr>
        </p:nvSpPr>
        <p:spPr>
          <a:xfrm>
            <a:off x="1097280" y="6446880"/>
            <a:ext cx="48459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it-IT" sz="900" spc="-1" strike="noStrike" cap="all">
                <a:solidFill>
                  <a:srgbClr val="40404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it-IT" sz="900" spc="-1" strike="noStrike" cap="all">
                <a:solidFill>
                  <a:srgbClr val="404040"/>
                </a:solidFill>
                <a:latin typeface="Calibri"/>
              </a:rPr>
              <a:t>&lt;piè di pagina&gt;</a:t>
            </a:r>
            <a:endParaRPr b="0" lang="en-US" sz="900" spc="-1" strike="noStrike"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3"/>
          </p:nvPr>
        </p:nvSpPr>
        <p:spPr>
          <a:xfrm>
            <a:off x="10375560" y="6446880"/>
            <a:ext cx="779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1050" spc="-1" strike="noStrike">
                <a:solidFill>
                  <a:srgbClr val="40404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F8EC977-EE88-47B1-99A4-B53EC59C474E}" type="slidenum">
              <a:rPr b="0" lang="it-IT" sz="1050" spc="-1" strike="noStrike">
                <a:solidFill>
                  <a:srgbClr val="404040"/>
                </a:solidFill>
                <a:latin typeface="Calibri"/>
              </a:rPr>
              <a:t>&lt;numero&gt;</a:t>
            </a:fld>
            <a:endParaRPr b="0" lang="en-US" sz="1050" spc="-1" strike="noStrike"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5000"/>
          </a:bodyPr>
          <a:p>
            <a:pPr>
              <a:lnSpc>
                <a:spcPct val="90000"/>
              </a:lnSpc>
              <a:buNone/>
            </a:pPr>
            <a:r>
              <a:rPr b="1" lang="it-IT" sz="6000" spc="-52" strike="noStrike">
                <a:solidFill>
                  <a:srgbClr val="013d61"/>
                </a:solidFill>
                <a:latin typeface="Calibri"/>
              </a:rPr>
              <a:t>Fare clic per modificare lo stile del titolo dello schema</a:t>
            </a:r>
            <a:endParaRPr b="0" lang="it-IT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ttangolo 10"/>
          <p:cNvSpPr/>
          <p:nvPr/>
        </p:nvSpPr>
        <p:spPr>
          <a:xfrm>
            <a:off x="4984920" y="3960"/>
            <a:ext cx="153720" cy="685764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Immagine 7" descr=""/>
          <p:cNvPicPr/>
          <p:nvPr/>
        </p:nvPicPr>
        <p:blipFill>
          <a:blip r:embed="rId2"/>
          <a:stretch/>
        </p:blipFill>
        <p:spPr>
          <a:xfrm>
            <a:off x="-24840" y="0"/>
            <a:ext cx="5017680" cy="6857640"/>
          </a:xfrm>
          <a:prstGeom prst="rect">
            <a:avLst/>
          </a:prstGeom>
          <a:ln w="0">
            <a:noFill/>
          </a:ln>
        </p:spPr>
      </p:pic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Fai clic per modificare il formato del testo della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Secondo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Terzo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Quarto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arallelogramma 14" hidden="1"/>
          <p:cNvSpPr/>
          <p:nvPr/>
        </p:nvSpPr>
        <p:spPr>
          <a:xfrm>
            <a:off x="4667400" y="0"/>
            <a:ext cx="2857320" cy="685764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Rettangolo 7" hidden="1"/>
          <p:cNvSpPr/>
          <p:nvPr/>
        </p:nvSpPr>
        <p:spPr>
          <a:xfrm>
            <a:off x="0" y="1011960"/>
            <a:ext cx="1036080" cy="6854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Rettangolo 9"/>
          <p:cNvSpPr/>
          <p:nvPr/>
        </p:nvSpPr>
        <p:spPr>
          <a:xfrm rot="16200000">
            <a:off x="6073200" y="60480"/>
            <a:ext cx="45360" cy="12191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Rettangolo 7"/>
          <p:cNvSpPr/>
          <p:nvPr/>
        </p:nvSpPr>
        <p:spPr>
          <a:xfrm>
            <a:off x="0" y="6174720"/>
            <a:ext cx="12191760" cy="682920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arallelogramma 14"/>
          <p:cNvSpPr/>
          <p:nvPr/>
        </p:nvSpPr>
        <p:spPr>
          <a:xfrm>
            <a:off x="4434480" y="-124560"/>
            <a:ext cx="2857320" cy="629928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" name="Immagine 6" descr=""/>
          <p:cNvPicPr/>
          <p:nvPr/>
        </p:nvPicPr>
        <p:blipFill>
          <a:blip r:embed="rId2"/>
          <a:stretch/>
        </p:blipFill>
        <p:spPr>
          <a:xfrm>
            <a:off x="0" y="6174720"/>
            <a:ext cx="3707280" cy="682920"/>
          </a:xfrm>
          <a:prstGeom prst="rect">
            <a:avLst/>
          </a:prstGeom>
          <a:ln w="0">
            <a:noFill/>
          </a:ln>
        </p:spPr>
      </p:pic>
      <p:sp>
        <p:nvSpPr>
          <p:cNvPr id="53" name="Rettangolo 8"/>
          <p:cNvSpPr/>
          <p:nvPr/>
        </p:nvSpPr>
        <p:spPr>
          <a:xfrm rot="16200000">
            <a:off x="6073200" y="77040"/>
            <a:ext cx="45360" cy="1219176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Fai clic per modificare il formato del testo della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Secondo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Terzo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00" spc="-1" strike="noStrike">
                <a:solidFill>
                  <a:srgbClr val="404040"/>
                </a:solidFill>
                <a:latin typeface="Calibri"/>
              </a:rPr>
              <a:t>Quarto livello struttura</a:t>
            </a:r>
            <a:endParaRPr b="0" lang="it-IT" sz="1400" spc="-1" strike="noStrike">
              <a:solidFill>
                <a:srgbClr val="40404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404040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40404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3.mp4"/><Relationship Id="rId2" Type="http://schemas.microsoft.com/office/2007/relationships/media" Target="../media/media3.mp4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800600" cy="3227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6000" spc="-52" strike="noStrike">
                <a:solidFill>
                  <a:srgbClr val="013d61"/>
                </a:solidFill>
                <a:latin typeface="Calibri"/>
              </a:rPr>
              <a:t>GASTRIC BYPASS E FUNZIONALITÀ INTESTINALE</a:t>
            </a:r>
            <a:endParaRPr b="0" lang="it-IT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632280" y="4508640"/>
            <a:ext cx="4525920" cy="127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0000"/>
          </a:bodyPr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99" strike="noStrike" cap="all">
                <a:solidFill>
                  <a:srgbClr val="00acb6"/>
                </a:solidFill>
                <a:latin typeface="Calibri"/>
              </a:rPr>
              <a:t>Fabio cesare campanile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99" strike="noStrike" cap="all">
                <a:solidFill>
                  <a:srgbClr val="00acb6"/>
                </a:solidFill>
                <a:latin typeface="Calibri"/>
              </a:rPr>
              <a:t>Ospedale di civita castellana – asl vt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"/>
          <p:cNvSpPr txBox="1"/>
          <p:nvPr/>
        </p:nvSpPr>
        <p:spPr>
          <a:xfrm>
            <a:off x="640080" y="561960"/>
            <a:ext cx="10789920" cy="144972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3/2022 - 18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Nuovo ricovero per idratazione e alimentazione parenterale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Kg 70; BMI 24,5 Kg/m</a:t>
            </a:r>
            <a:r>
              <a:rPr b="0" lang="en-US" sz="2400" spc="-1" strike="noStrike" baseline="33000">
                <a:latin typeface="Arial"/>
                <a:ea typeface="Noto Sans CJK SC"/>
              </a:rPr>
              <a:t>2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548640" y="2508120"/>
            <a:ext cx="10789920" cy="34887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Nel ricovero: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aumento distensione addominale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chiusura dell’alvo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accertamenti radiografici e TAC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albuminemia (4,3 g/dl), transferrina (365 mg/dl) prealbuminemia (12 mg/dl). 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Normali l’emocromo, la funzionalità renale, l’assetto epatico, i valori di LDH, CPK, ormoni tiroidei, proteina C-reattiva,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548640" y="437760"/>
            <a:ext cx="5346000" cy="504864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6370560" y="548640"/>
            <a:ext cx="4876560" cy="487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"/>
          <p:cNvSpPr txBox="1"/>
          <p:nvPr/>
        </p:nvSpPr>
        <p:spPr>
          <a:xfrm>
            <a:off x="640080" y="56196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Sospetto di Pseudo-Ostruzione Intestinale Cronica (C.I.P.O.)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tentativo terapeutico con neostigmina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octreotide (100 mcg/d), rifaximina (400 mg x 3), pregabalin (75 mg/d)</a:t>
            </a:r>
            <a:br>
              <a:rPr sz="2400"/>
            </a:br>
            <a:r>
              <a:rPr b="0" lang="en-US" sz="2400" spc="-1" strike="noStrike">
                <a:latin typeface="Arial"/>
                <a:ea typeface="Noto Sans CJK SC"/>
              </a:rPr>
              <a:t>  senza significativi miglioramenti del quadro di distensione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548640" y="250812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Ulteriori accertamenti: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EGDS: pervietà anastomosi, posizionamento sondino nasodigiunale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Colonscopia decompressiva: distensione dal ceco al sigma, abbondanti residui di preparazione intestinale e feci semisolide; perisitalsi assente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640080" y="4519800"/>
            <a:ext cx="10789920" cy="110988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alimentazione enterale inizialmente ben tollerata: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"/>
          <p:cNvSpPr txBox="1"/>
          <p:nvPr/>
        </p:nvSpPr>
        <p:spPr>
          <a:xfrm>
            <a:off x="640080" y="561960"/>
            <a:ext cx="10789920" cy="212940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7/2022 - 22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Posizionamento di gastrostomia nello stomaco escluso (poi trasformata in gastrodigiunostomia)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Biopsia intestinale a tutto spessore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Kg 81 – BMI: 28,36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548640" y="3082680"/>
            <a:ext cx="10789920" cy="34887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“</a:t>
            </a:r>
            <a:r>
              <a:rPr b="0" lang="en-US" sz="2400" spc="-1" strike="noStrike">
                <a:latin typeface="Arial"/>
              </a:rPr>
              <a:t>CD117: marcata deplezione delle cellule interstiziali di Cajal soprattutto a livello della sottomucosa, del plesso sottomuscolare, del muscolo circolare e della sottosierosa. Cellule dello strato muscolare longitudinale frammentate e tendono a scomparire intorno alle strutture gangliari. Aumento dei mastociti nella mucosa e sottomucosa. Calretinina: evidenza di rarefazione del contenuto neurochimico nelle terminazioni della tonaca muscolare, normorappresentata nei gangli.”</a:t>
            </a:r>
            <a:endParaRPr b="0" lang="en-US" sz="2400" spc="-1" strike="noStrike">
              <a:latin typeface="Arial"/>
            </a:endParaRPr>
          </a:p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= Pseudo-Ostruzione Intestinale Cronica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"/>
          <p:cNvSpPr txBox="1"/>
          <p:nvPr/>
        </p:nvSpPr>
        <p:spPr>
          <a:xfrm>
            <a:off x="640080" y="561960"/>
            <a:ext cx="10789920" cy="212940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Nei mesi successivi: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Posizionamento di gastrostomia e poi gastrodigiunostomia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Progressiva riduzione della tolleranza all’alimentazione enterale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Posizionamento di accesso centrale a permanenza per alimentazione parenterale domiciliare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21" name=""/>
          <p:cNvSpPr txBox="1"/>
          <p:nvPr/>
        </p:nvSpPr>
        <p:spPr>
          <a:xfrm>
            <a:off x="491760" y="2940480"/>
            <a:ext cx="5634720" cy="24692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Quadro caratterizzato da: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dolori addominali cronici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ipoglicemie reattive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distensione addominale variabile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peso tra 81 e i 74 Kg (BMI 25,9) attuali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22" name=""/>
          <p:cNvSpPr txBox="1"/>
          <p:nvPr/>
        </p:nvSpPr>
        <p:spPr>
          <a:xfrm>
            <a:off x="6343920" y="2926080"/>
            <a:ext cx="5634720" cy="212940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Terapia: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Resolor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Constella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Gabapentin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Normast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274320" y="274320"/>
            <a:ext cx="3931920" cy="371340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8473680" y="274320"/>
            <a:ext cx="3504960" cy="350496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4389120" y="1963800"/>
            <a:ext cx="3914640" cy="391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4297680" y="2194560"/>
            <a:ext cx="3657600" cy="365760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274320" y="274320"/>
            <a:ext cx="3931920" cy="3931920"/>
          </a:xfrm>
          <a:prstGeom prst="rect">
            <a:avLst/>
          </a:prstGeom>
          <a:ln w="0">
            <a:noFill/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8020440" y="156600"/>
            <a:ext cx="4049640" cy="404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"/>
          <p:cNvSpPr txBox="1"/>
          <p:nvPr/>
        </p:nvSpPr>
        <p:spPr>
          <a:xfrm>
            <a:off x="2743200" y="385200"/>
            <a:ext cx="64922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3600" spc="-1" strike="noStrike">
                <a:latin typeface="Arial"/>
              </a:rPr>
              <a:t>CONCLUSIONI</a:t>
            </a:r>
            <a:endParaRPr b="1" lang="en-US" sz="36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408200" y="992160"/>
            <a:ext cx="3409560" cy="48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"/>
          <p:cNvSpPr txBox="1"/>
          <p:nvPr/>
        </p:nvSpPr>
        <p:spPr>
          <a:xfrm>
            <a:off x="2743200" y="385200"/>
            <a:ext cx="64922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3600" spc="-1" strike="noStrike">
                <a:latin typeface="Arial"/>
              </a:rPr>
              <a:t>DUBBI E INTERROGATIVI</a:t>
            </a:r>
            <a:endParaRPr b="1" lang="en-US" sz="3600" spc="-1" strike="noStrike">
              <a:latin typeface="Arial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1280160" y="1554480"/>
            <a:ext cx="9052560" cy="327852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spcAft>
                <a:spcPts val="72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C’è un rapporto tra bypass e CIPO?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spcAft>
                <a:spcPts val="72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Una riconversione del bypass migliorerebbe o peggiorerebbe la situazione?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629400" y="758880"/>
            <a:ext cx="4525920" cy="3227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6000" spc="-52" strike="noStrike">
                <a:solidFill>
                  <a:srgbClr val="013d61"/>
                </a:solidFill>
                <a:latin typeface="Calibri"/>
              </a:rPr>
              <a:t>Grazie</a:t>
            </a:r>
            <a:endParaRPr b="0" lang="it-IT" sz="6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 txBox="1"/>
          <p:nvPr/>
        </p:nvSpPr>
        <p:spPr>
          <a:xfrm>
            <a:off x="548640" y="365760"/>
            <a:ext cx="905256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Paziente di 33 anni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Peso 123 Kg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BMI 43,58 Kg/m</a:t>
            </a:r>
            <a:r>
              <a:rPr b="0" lang="en-US" sz="2400" spc="-1" strike="noStrike" baseline="33000">
                <a:latin typeface="Arial"/>
              </a:rPr>
              <a:t>2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Colelitiasi sintomatica, reflusso gastroesofageo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Nessuna altra condizione associata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2360520" y="2617200"/>
            <a:ext cx="8961120" cy="7700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20/9/2020 - Bypass gastrico “bendato” (Minimizer) e colecistectomia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6" name=""/>
          <p:cNvSpPr txBox="1"/>
          <p:nvPr/>
        </p:nvSpPr>
        <p:spPr>
          <a:xfrm>
            <a:off x="731520" y="3840480"/>
            <a:ext cx="8961120" cy="144972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3/2021 Controllo a 6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Kg 90 - BMI 31,89 </a:t>
            </a:r>
            <a:r>
              <a:rPr b="0" lang="en-US" sz="2400" spc="-1" strike="noStrike">
                <a:latin typeface="Arial"/>
              </a:rPr>
              <a:t>Kg/m</a:t>
            </a:r>
            <a:r>
              <a:rPr b="0" lang="en-US" sz="2400" spc="-1" strike="noStrike" baseline="33000">
                <a:latin typeface="Arial"/>
              </a:rPr>
              <a:t>2</a:t>
            </a:r>
            <a:r>
              <a:rPr b="0" lang="en-US" sz="2400" spc="-1" strike="noStrike">
                <a:latin typeface="Arial"/>
              </a:rPr>
              <a:t> – EWL 51,56%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non assume le vitamine prescritte (deficit di acido folico)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riferisce diarrea (Questran)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"/>
          <p:cNvSpPr txBox="1"/>
          <p:nvPr/>
        </p:nvSpPr>
        <p:spPr>
          <a:xfrm>
            <a:off x="2360520" y="2617200"/>
            <a:ext cx="8961120" cy="7700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5/2021 – Laparoscopia esplorativa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8" name=""/>
          <p:cNvSpPr txBox="1"/>
          <p:nvPr/>
        </p:nvSpPr>
        <p:spPr>
          <a:xfrm>
            <a:off x="640080" y="56196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4/2021 - 7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dolore postprandiale in diverse aree dell’addome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EGDS, TAC addome, Rx transito esofagogastrico, colangiorisonanza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inconclusive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54480" y="365760"/>
            <a:ext cx="9612000" cy="540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 txBox="1"/>
          <p:nvPr/>
        </p:nvSpPr>
        <p:spPr>
          <a:xfrm>
            <a:off x="2360520" y="2617200"/>
            <a:ext cx="8961120" cy="7700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7/2021 – Colonscopia: negativa, la biopsia esclude colite macroscopica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" name=""/>
          <p:cNvSpPr txBox="1"/>
          <p:nvPr/>
        </p:nvSpPr>
        <p:spPr>
          <a:xfrm>
            <a:off x="640080" y="56196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Laparoscopia esplorativa: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Lisi aderenze omentali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Lisi aderenze Minimizer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Chiusura spazio di Petersen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"/>
          <p:cNvSpPr txBox="1"/>
          <p:nvPr/>
        </p:nvSpPr>
        <p:spPr>
          <a:xfrm>
            <a:off x="2360520" y="2617200"/>
            <a:ext cx="8961120" cy="7700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7/2021 – Laparoscopia esplorativa: tasca gastrica piegata verso l’alto, asportazione anello Minimizer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3" name=""/>
          <p:cNvSpPr txBox="1"/>
          <p:nvPr/>
        </p:nvSpPr>
        <p:spPr>
          <a:xfrm>
            <a:off x="640080" y="56196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6/2021 - 9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dolori addominali, prevalentemente postprandiali, crescenti difficoltà ad alimentarsi e pirosi, fino ad una vera e propria disfagia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640080" y="374904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Nei mesi successivi: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miglioramento capacità ad alimentarsi (disfagia assente)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peggioramento intensità e frequenza dolori addominali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ipoglicemie postprandiali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"/>
          <p:cNvSpPr txBox="1"/>
          <p:nvPr/>
        </p:nvSpPr>
        <p:spPr>
          <a:xfrm>
            <a:off x="2360520" y="2617200"/>
            <a:ext cx="8961120" cy="77004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12/2021 – Ricovero per reidratazione, controllo del dolore, test di tolleranza orale al glucosio modificato: dumping syndrome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640080" y="561960"/>
            <a:ext cx="10789920" cy="135828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11/2021 - 14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ipoglicemie postprandiali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tremore, capogiri, sudorazione algida postprandiali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7" name=""/>
          <p:cNvSpPr txBox="1"/>
          <p:nvPr/>
        </p:nvSpPr>
        <p:spPr>
          <a:xfrm>
            <a:off x="640080" y="3749040"/>
            <a:ext cx="10789920" cy="178956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Nelle settimane successive: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trattamento dietetico per la dumping syndrome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rivalutazione diabetologica per ipoglicemie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deficit vitaminici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scarso successo della terapia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 txBox="1"/>
          <p:nvPr/>
        </p:nvSpPr>
        <p:spPr>
          <a:xfrm>
            <a:off x="640080" y="561960"/>
            <a:ext cx="10789920" cy="144972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3/2022 - 18 mesi: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TORe (Trans-Oral Anastomosis Reduction – endoscopic)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Kg 70; BMI 24,5 Kg/m</a:t>
            </a:r>
            <a:r>
              <a:rPr b="0" lang="en-US" sz="2400" spc="-1" strike="noStrike" baseline="33000">
                <a:latin typeface="Arial"/>
                <a:ea typeface="Noto Sans CJK SC"/>
              </a:rPr>
              <a:t>2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09" name=""/>
          <p:cNvSpPr txBox="1"/>
          <p:nvPr/>
        </p:nvSpPr>
        <p:spPr>
          <a:xfrm>
            <a:off x="548640" y="2508120"/>
            <a:ext cx="10789920" cy="2129400"/>
          </a:xfrm>
          <a:prstGeom prst="rect">
            <a:avLst/>
          </a:prstGeom>
          <a:noFill/>
          <a:ln w="0">
            <a:solidFill>
              <a:srgbClr val="0000ff"/>
            </a:solidFill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Nelle settimane successive: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Noto Sans CJK SC"/>
              </a:rPr>
              <a:t>- crescenti difficoltà di alimentazione con scarsa tolleranza ai cibi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intenso dolore addominale soprattutto postprandiale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- Rx transito esofagogastrico: buon passaggio del mdc</a:t>
            </a: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3892320" y="334080"/>
            <a:ext cx="4520160" cy="551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115</TotalTime>
  <Application>LibreOffice/7.3.7.2$Linux_X86_64 LibreOffice_project/30$Build-2</Application>
  <AppVersion>15.0000</AppVersion>
  <Words>6</Words>
  <Paragraphs>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2022-02-27T17:36:31Z</dcterms:created>
  <dc:creator>Eliana Rispoli</dc:creator>
  <dc:description/>
  <dc:language>en-US</dc:language>
  <cp:lastModifiedBy>Fabio Cesare Campanile</cp:lastModifiedBy>
  <dcterms:modified xsi:type="dcterms:W3CDTF">2025-05-08T00:17:12Z</dcterms:modified>
  <cp:revision>22</cp:revision>
  <dc:subject/>
  <dc:title>Roma 29-30 aprile Primo Corso ACCADEMIA SICOB Direttori: M. De Luca - M.A. Zappa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PresentationFormat">
    <vt:lpwstr>Widescreen</vt:lpwstr>
  </property>
  <property fmtid="{D5CDD505-2E9C-101B-9397-08002B2CF9AE}" pid="4" name="Slides">
    <vt:i4>3</vt:i4>
  </property>
</Properties>
</file>